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2000" cx="7560000"/>
  <p:notesSz cx="6858000" cy="9144000"/>
  <p:embeddedFontLst>
    <p:embeddedFont>
      <p:font typeface="Roboto"/>
      <p:regular r:id="rId11"/>
      <p:bold r:id="rId12"/>
      <p:italic r:id="rId13"/>
      <p:boldItalic r:id="rId14"/>
    </p:embeddedFont>
    <p:embeddedFont>
      <p:font typeface="Cabin"/>
      <p:regular r:id="rId15"/>
      <p:bold r:id="rId16"/>
      <p:italic r:id="rId17"/>
      <p:boldItalic r:id="rId18"/>
    </p:embeddedFont>
    <p:embeddedFont>
      <p:font typeface="Lora"/>
      <p:regular r:id="rId19"/>
      <p:bold r:id="rId20"/>
      <p:italic r:id="rId21"/>
      <p:boldItalic r:id="rId22"/>
    </p:embeddedFont>
    <p:embeddedFont>
      <p:font typeface="Caveat Medium"/>
      <p:regular r:id="rId23"/>
      <p:bold r:id="rId24"/>
    </p:embeddedFont>
    <p:embeddedFont>
      <p:font typeface="DM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69">
          <p15:clr>
            <a:srgbClr val="747775"/>
          </p15:clr>
        </p15:guide>
        <p15:guide id="2" pos="4195">
          <p15:clr>
            <a:srgbClr val="747775"/>
          </p15:clr>
        </p15:guide>
        <p15:guide id="3" pos="1725">
          <p15:clr>
            <a:srgbClr val="747775"/>
          </p15:clr>
        </p15:guide>
        <p15:guide id="4" pos="26">
          <p15:clr>
            <a:srgbClr val="747775"/>
          </p15:clr>
        </p15:guide>
        <p15:guide id="5" pos="4745">
          <p15:clr>
            <a:srgbClr val="747775"/>
          </p15:clr>
        </p15:guide>
        <p15:guide id="6" orient="horz" pos="1474">
          <p15:clr>
            <a:srgbClr val="747775"/>
          </p15:clr>
        </p15:guide>
        <p15:guide id="7" orient="horz" pos="113">
          <p15:clr>
            <a:srgbClr val="747775"/>
          </p15:clr>
        </p15:guide>
        <p15:guide id="8" orient="horz" pos="5415">
          <p15:clr>
            <a:srgbClr val="747775"/>
          </p15:clr>
        </p15:guide>
        <p15:guide id="9" pos="1417">
          <p15:clr>
            <a:srgbClr val="747775"/>
          </p15:clr>
        </p15:guide>
      </p15:sldGuideLst>
    </p:ext>
    <p:ext uri="GoogleSlidesCustomDataVersion2">
      <go:slidesCustomData xmlns:go="http://customooxmlschemas.google.com/" r:id="rId29" roundtripDataSignature="AMtx7mhx+BPIyWWTZNpEh77unYZawvoj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69"/>
        <p:guide pos="4195"/>
        <p:guide pos="1725"/>
        <p:guide pos="26"/>
        <p:guide pos="4745"/>
        <p:guide pos="1474" orient="horz"/>
        <p:guide pos="113" orient="horz"/>
        <p:guide pos="5415" orient="horz"/>
        <p:guide pos="1417"/>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ora-bold.fntdata"/><Relationship Id="rId22" Type="http://schemas.openxmlformats.org/officeDocument/2006/relationships/font" Target="fonts/Lora-boldItalic.fntdata"/><Relationship Id="rId21" Type="http://schemas.openxmlformats.org/officeDocument/2006/relationships/font" Target="fonts/Lora-italic.fntdata"/><Relationship Id="rId24" Type="http://schemas.openxmlformats.org/officeDocument/2006/relationships/font" Target="fonts/CaveatMedium-bold.fntdata"/><Relationship Id="rId23" Type="http://schemas.openxmlformats.org/officeDocument/2006/relationships/font" Target="fonts/Caveat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MSans-bold.fntdata"/><Relationship Id="rId25" Type="http://schemas.openxmlformats.org/officeDocument/2006/relationships/font" Target="fonts/DMSans-regular.fntdata"/><Relationship Id="rId28" Type="http://schemas.openxmlformats.org/officeDocument/2006/relationships/font" Target="fonts/DMSans-boldItalic.fntdata"/><Relationship Id="rId27" Type="http://schemas.openxmlformats.org/officeDocument/2006/relationships/font" Target="fonts/DM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Cabin-regular.fntdata"/><Relationship Id="rId14" Type="http://schemas.openxmlformats.org/officeDocument/2006/relationships/font" Target="fonts/Roboto-boldItalic.fntdata"/><Relationship Id="rId17" Type="http://schemas.openxmlformats.org/officeDocument/2006/relationships/font" Target="fonts/Cabin-italic.fntdata"/><Relationship Id="rId16" Type="http://schemas.openxmlformats.org/officeDocument/2006/relationships/font" Target="fonts/Cabin-bold.fntdata"/><Relationship Id="rId19" Type="http://schemas.openxmlformats.org/officeDocument/2006/relationships/font" Target="fonts/Lora-regular.fntdata"/><Relationship Id="rId18" Type="http://schemas.openxmlformats.org/officeDocument/2006/relationships/font" Target="fonts/Cabin-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4: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2f68563b_0_15: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2f68563b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02f68563b_0_66: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g3f02f68563b_0_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8"/>
          <p:cNvSpPr txBox="1"/>
          <p:nvPr>
            <p:ph type="ctrTitle"/>
          </p:nvPr>
        </p:nvSpPr>
        <p:spPr>
          <a:xfrm>
            <a:off x="257712" y="1547778"/>
            <a:ext cx="7044600" cy="42669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8"/>
          <p:cNvSpPr txBox="1"/>
          <p:nvPr>
            <p:ph idx="1" type="subTitle"/>
          </p:nvPr>
        </p:nvSpPr>
        <p:spPr>
          <a:xfrm>
            <a:off x="257705" y="5891409"/>
            <a:ext cx="7044600" cy="1647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8"/>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7"/>
          <p:cNvSpPr txBox="1"/>
          <p:nvPr>
            <p:ph hasCustomPrompt="1" type="title"/>
          </p:nvPr>
        </p:nvSpPr>
        <p:spPr>
          <a:xfrm>
            <a:off x="257705" y="2299346"/>
            <a:ext cx="7044600" cy="4081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7"/>
          <p:cNvSpPr txBox="1"/>
          <p:nvPr>
            <p:ph idx="1" type="body"/>
          </p:nvPr>
        </p:nvSpPr>
        <p:spPr>
          <a:xfrm>
            <a:off x="257705" y="6552657"/>
            <a:ext cx="7044600" cy="27039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27"/>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8"/>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9"/>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9"/>
          <p:cNvSpPr txBox="1"/>
          <p:nvPr>
            <p:ph idx="1" type="body"/>
          </p:nvPr>
        </p:nvSpPr>
        <p:spPr>
          <a:xfrm>
            <a:off x="257705" y="2395696"/>
            <a:ext cx="7044600" cy="71019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9"/>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0"/>
          <p:cNvSpPr txBox="1"/>
          <p:nvPr>
            <p:ph type="title"/>
          </p:nvPr>
        </p:nvSpPr>
        <p:spPr>
          <a:xfrm>
            <a:off x="257705" y="4471058"/>
            <a:ext cx="7044600" cy="1749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0"/>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1"/>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1"/>
          <p:cNvSpPr txBox="1"/>
          <p:nvPr>
            <p:ph idx="1" type="body"/>
          </p:nvPr>
        </p:nvSpPr>
        <p:spPr>
          <a:xfrm>
            <a:off x="257705" y="2395696"/>
            <a:ext cx="3306900" cy="71019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1"/>
          <p:cNvSpPr txBox="1"/>
          <p:nvPr>
            <p:ph idx="2" type="body"/>
          </p:nvPr>
        </p:nvSpPr>
        <p:spPr>
          <a:xfrm>
            <a:off x="3995291" y="2395696"/>
            <a:ext cx="3306900" cy="71019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1"/>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2"/>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2"/>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3"/>
          <p:cNvSpPr txBox="1"/>
          <p:nvPr>
            <p:ph type="title"/>
          </p:nvPr>
        </p:nvSpPr>
        <p:spPr>
          <a:xfrm>
            <a:off x="257705" y="1154948"/>
            <a:ext cx="2321700" cy="1570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3"/>
          <p:cNvSpPr txBox="1"/>
          <p:nvPr>
            <p:ph idx="1" type="body"/>
          </p:nvPr>
        </p:nvSpPr>
        <p:spPr>
          <a:xfrm>
            <a:off x="257705" y="2888617"/>
            <a:ext cx="2321700" cy="66090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23"/>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4"/>
          <p:cNvSpPr txBox="1"/>
          <p:nvPr>
            <p:ph type="title"/>
          </p:nvPr>
        </p:nvSpPr>
        <p:spPr>
          <a:xfrm>
            <a:off x="405325" y="935745"/>
            <a:ext cx="5264700" cy="8503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4"/>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5"/>
          <p:cNvSpPr/>
          <p:nvPr/>
        </p:nvSpPr>
        <p:spPr>
          <a:xfrm>
            <a:off x="3780000" y="-260"/>
            <a:ext cx="3780000" cy="1069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5"/>
          <p:cNvSpPr txBox="1"/>
          <p:nvPr>
            <p:ph type="title"/>
          </p:nvPr>
        </p:nvSpPr>
        <p:spPr>
          <a:xfrm>
            <a:off x="219508" y="2563450"/>
            <a:ext cx="3344400" cy="3081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5"/>
          <p:cNvSpPr txBox="1"/>
          <p:nvPr>
            <p:ph idx="1" type="subTitle"/>
          </p:nvPr>
        </p:nvSpPr>
        <p:spPr>
          <a:xfrm>
            <a:off x="219508" y="5826865"/>
            <a:ext cx="3344400" cy="25674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5"/>
          <p:cNvSpPr txBox="1"/>
          <p:nvPr>
            <p:ph idx="2" type="body"/>
          </p:nvPr>
        </p:nvSpPr>
        <p:spPr>
          <a:xfrm>
            <a:off x="4083839" y="1505164"/>
            <a:ext cx="3172200" cy="76812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25"/>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6"/>
          <p:cNvSpPr txBox="1"/>
          <p:nvPr>
            <p:ph idx="1" type="body"/>
          </p:nvPr>
        </p:nvSpPr>
        <p:spPr>
          <a:xfrm>
            <a:off x="257705" y="8794266"/>
            <a:ext cx="4959600" cy="12579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26"/>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7"/>
          <p:cNvSpPr txBox="1"/>
          <p:nvPr>
            <p:ph idx="1" type="body"/>
          </p:nvPr>
        </p:nvSpPr>
        <p:spPr>
          <a:xfrm>
            <a:off x="257705" y="2395696"/>
            <a:ext cx="7044600" cy="71019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7"/>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19.png"/><Relationship Id="rId6"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6.pn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7.png"/><Relationship Id="rId11" Type="http://schemas.openxmlformats.org/officeDocument/2006/relationships/image" Target="../media/image13.png"/><Relationship Id="rId10" Type="http://schemas.openxmlformats.org/officeDocument/2006/relationships/image" Target="../media/image11.png"/><Relationship Id="rId9"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6.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3" name="Shape 53"/>
        <p:cNvGrpSpPr/>
        <p:nvPr/>
      </p:nvGrpSpPr>
      <p:grpSpPr>
        <a:xfrm>
          <a:off x="0" y="0"/>
          <a:ext cx="0" cy="0"/>
          <a:chOff x="0" y="0"/>
          <a:chExt cx="0" cy="0"/>
        </a:xfrm>
      </p:grpSpPr>
      <p:sp>
        <p:nvSpPr>
          <p:cNvPr id="54" name="Google Shape;54;p1"/>
          <p:cNvSpPr txBox="1"/>
          <p:nvPr/>
        </p:nvSpPr>
        <p:spPr>
          <a:xfrm>
            <a:off x="801900" y="9566275"/>
            <a:ext cx="5956200" cy="538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1" lang="fr" sz="2300" u="none" cap="none" strike="noStrike">
                <a:solidFill>
                  <a:srgbClr val="FFFFFF"/>
                </a:solidFill>
                <a:latin typeface="Caveat Medium"/>
                <a:ea typeface="Caveat Medium"/>
                <a:cs typeface="Caveat Medium"/>
                <a:sym typeface="Caveat Medium"/>
              </a:rPr>
              <a:t>Caviar reinvents itself   </a:t>
            </a:r>
            <a:endParaRPr b="0" i="1" sz="2300" u="none" cap="none" strike="noStrike">
              <a:solidFill>
                <a:srgbClr val="FFFFFF"/>
              </a:solidFill>
              <a:latin typeface="Caveat Medium"/>
              <a:ea typeface="Caveat Medium"/>
              <a:cs typeface="Caveat Medium"/>
              <a:sym typeface="Caveat Medium"/>
            </a:endParaRPr>
          </a:p>
        </p:txBody>
      </p:sp>
      <p:pic>
        <p:nvPicPr>
          <p:cNvPr id="55" name="Google Shape;55;p1" title="SWAP-silver.png"/>
          <p:cNvPicPr preferRelativeResize="0"/>
          <p:nvPr/>
        </p:nvPicPr>
        <p:blipFill rotWithShape="1">
          <a:blip r:embed="rId3">
            <a:alphaModFix/>
          </a:blip>
          <a:srcRect b="0" l="0" r="0" t="0"/>
          <a:stretch/>
        </p:blipFill>
        <p:spPr>
          <a:xfrm>
            <a:off x="-3891139" y="1411669"/>
            <a:ext cx="8028524" cy="8028524"/>
          </a:xfrm>
          <a:prstGeom prst="rect">
            <a:avLst/>
          </a:prstGeom>
          <a:noFill/>
          <a:ln>
            <a:noFill/>
          </a:ln>
        </p:spPr>
      </p:pic>
      <p:pic>
        <p:nvPicPr>
          <p:cNvPr id="56" name="Google Shape;56;p1" title="SWAP-GOLD.png"/>
          <p:cNvPicPr preferRelativeResize="0"/>
          <p:nvPr/>
        </p:nvPicPr>
        <p:blipFill rotWithShape="1">
          <a:blip r:embed="rId4">
            <a:alphaModFix/>
          </a:blip>
          <a:srcRect b="0" l="0" r="0" t="0"/>
          <a:stretch/>
        </p:blipFill>
        <p:spPr>
          <a:xfrm>
            <a:off x="3576417" y="1411675"/>
            <a:ext cx="8028524" cy="8028524"/>
          </a:xfrm>
          <a:prstGeom prst="rect">
            <a:avLst/>
          </a:prstGeom>
          <a:noFill/>
          <a:ln>
            <a:noFill/>
          </a:ln>
        </p:spPr>
      </p:pic>
      <p:pic>
        <p:nvPicPr>
          <p:cNvPr id="57" name="Google Shape;57;p1" title="2026_logo_pakoff_new -white.png"/>
          <p:cNvPicPr preferRelativeResize="0"/>
          <p:nvPr/>
        </p:nvPicPr>
        <p:blipFill rotWithShape="1">
          <a:blip r:embed="rId5">
            <a:alphaModFix/>
          </a:blip>
          <a:srcRect b="0" l="0" r="0" t="0"/>
          <a:stretch/>
        </p:blipFill>
        <p:spPr>
          <a:xfrm>
            <a:off x="2375488" y="973375"/>
            <a:ext cx="2809027" cy="724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3"/>
          <p:cNvSpPr txBox="1"/>
          <p:nvPr/>
        </p:nvSpPr>
        <p:spPr>
          <a:xfrm>
            <a:off x="2637600" y="1306788"/>
            <a:ext cx="42483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chemeClr val="lt1"/>
                </a:solidFill>
              </a:rPr>
              <a:t>Issu de l'esturgeon Baerii élevé en Europe, le caviar Baerii est iodé, complexe et généreux. Ses œufs varient du gris foncé au noir et son goût est franc, avec un caractère iodé et minéral dominant qui donne une impression de fraîcheur. Son goût initial est généreux, avec des notes marquées de fruits et de produits de la mer. Les caviars Baerii de Pakoff sont sélectionnés pour leur complexité aromatique et leur persistance, afin de satisfaire les connaisseurs les plus exigeants.</a:t>
            </a:r>
            <a:endParaRPr sz="1200"/>
          </a:p>
        </p:txBody>
      </p:sp>
      <p:sp>
        <p:nvSpPr>
          <p:cNvPr id="63" name="Google Shape;63;p3"/>
          <p:cNvSpPr txBox="1"/>
          <p:nvPr/>
        </p:nvSpPr>
        <p:spPr>
          <a:xfrm>
            <a:off x="2637600" y="4378888"/>
            <a:ext cx="41484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chemeClr val="lt1"/>
                </a:solidFill>
              </a:rPr>
              <a:t>Issu de l’esturgeon Acipenser schrenckii x Huso dauricus, ce caviar est le choix privilégié des grands chefs. Le Pakoff Impérial se distingue par ses grains fermes, denses et réguliers, aux teintes allant du vert olive au doré. En bouche, il dévoile une complexité aromatique riche, portée par une longue finale aux notes d’amande fraîche, parfois subtilement rehaussée de nuances miellées et florales.</a:t>
            </a:r>
            <a:endParaRPr sz="1200"/>
          </a:p>
        </p:txBody>
      </p:sp>
      <p:sp>
        <p:nvSpPr>
          <p:cNvPr id="64" name="Google Shape;64;p3"/>
          <p:cNvSpPr txBox="1"/>
          <p:nvPr/>
        </p:nvSpPr>
        <p:spPr>
          <a:xfrm>
            <a:off x="2637600" y="7296050"/>
            <a:ext cx="4148400" cy="1293000"/>
          </a:xfrm>
          <a:prstGeom prst="rect">
            <a:avLst/>
          </a:prstGeom>
          <a:noFill/>
          <a:ln>
            <a:noFill/>
          </a:ln>
          <a:effectLst>
            <a:outerShdw blurRad="57150" rotWithShape="0" algn="bl" dist="19050">
              <a:srgbClr val="000000">
                <a:alpha val="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chemeClr val="lt1"/>
                </a:solidFill>
              </a:rPr>
              <a:t>Le caviar Osetra Nabuco se distingue par des caractéristiques extraordinaires. Sa teinte vert olive fait de ce caviar une merveille de sensualité, exprimant une saveur marine subtilement iodée d'une finesse remarquable, avec une finale aux délicates notes de noisette.</a:t>
            </a:r>
            <a:endParaRPr sz="1200">
              <a:solidFill>
                <a:schemeClr val="lt1"/>
              </a:solidFill>
            </a:endParaRPr>
          </a:p>
        </p:txBody>
      </p:sp>
      <p:sp>
        <p:nvSpPr>
          <p:cNvPr id="65" name="Google Shape;65;p3"/>
          <p:cNvSpPr txBox="1"/>
          <p:nvPr/>
        </p:nvSpPr>
        <p:spPr>
          <a:xfrm>
            <a:off x="2641913" y="959663"/>
            <a:ext cx="48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Cabin"/>
                <a:ea typeface="Cabin"/>
                <a:cs typeface="Cabin"/>
                <a:sym typeface="Cabin"/>
              </a:rPr>
              <a:t>BAERII TOLSTOÏ</a:t>
            </a:r>
            <a:endParaRPr b="1" i="0" sz="1400" u="none" cap="none" strike="noStrike">
              <a:solidFill>
                <a:schemeClr val="lt1"/>
              </a:solidFill>
              <a:latin typeface="Cabin"/>
              <a:ea typeface="Cabin"/>
              <a:cs typeface="Cabin"/>
              <a:sym typeface="Cabin"/>
            </a:endParaRPr>
          </a:p>
        </p:txBody>
      </p:sp>
      <p:sp>
        <p:nvSpPr>
          <p:cNvPr id="66" name="Google Shape;66;p3"/>
          <p:cNvSpPr txBox="1"/>
          <p:nvPr/>
        </p:nvSpPr>
        <p:spPr>
          <a:xfrm>
            <a:off x="2637600" y="3984638"/>
            <a:ext cx="48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Cabin"/>
                <a:ea typeface="Cabin"/>
                <a:cs typeface="Cabin"/>
                <a:sym typeface="Cabin"/>
              </a:rPr>
              <a:t>IMPERIAL</a:t>
            </a:r>
            <a:endParaRPr b="1" i="0" sz="1400" u="none" cap="none" strike="noStrike">
              <a:solidFill>
                <a:schemeClr val="lt1"/>
              </a:solidFill>
              <a:latin typeface="Cabin"/>
              <a:ea typeface="Cabin"/>
              <a:cs typeface="Cabin"/>
              <a:sym typeface="Cabin"/>
            </a:endParaRPr>
          </a:p>
        </p:txBody>
      </p:sp>
      <p:sp>
        <p:nvSpPr>
          <p:cNvPr id="67" name="Google Shape;67;p3"/>
          <p:cNvSpPr txBox="1"/>
          <p:nvPr/>
        </p:nvSpPr>
        <p:spPr>
          <a:xfrm>
            <a:off x="2643200" y="6921500"/>
            <a:ext cx="48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Cabin"/>
                <a:ea typeface="Cabin"/>
                <a:cs typeface="Cabin"/>
                <a:sym typeface="Cabin"/>
              </a:rPr>
              <a:t>OSETRA NABUCO</a:t>
            </a:r>
            <a:endParaRPr b="1" i="0" sz="1400" u="none" cap="none" strike="noStrike">
              <a:solidFill>
                <a:schemeClr val="lt1"/>
              </a:solidFill>
              <a:latin typeface="Cabin"/>
              <a:ea typeface="Cabin"/>
              <a:cs typeface="Cabin"/>
              <a:sym typeface="Cabin"/>
            </a:endParaRPr>
          </a:p>
        </p:txBody>
      </p:sp>
      <p:pic>
        <p:nvPicPr>
          <p:cNvPr id="68" name="Google Shape;68;p3" title="PLAGE-BAERII_ouvert.png"/>
          <p:cNvPicPr preferRelativeResize="0"/>
          <p:nvPr/>
        </p:nvPicPr>
        <p:blipFill rotWithShape="1">
          <a:blip r:embed="rId4">
            <a:alphaModFix/>
          </a:blip>
          <a:srcRect b="0" l="0" r="0" t="0"/>
          <a:stretch/>
        </p:blipFill>
        <p:spPr>
          <a:xfrm>
            <a:off x="265482" y="412481"/>
            <a:ext cx="2268000" cy="3125750"/>
          </a:xfrm>
          <a:prstGeom prst="rect">
            <a:avLst/>
          </a:prstGeom>
          <a:noFill/>
          <a:ln>
            <a:noFill/>
          </a:ln>
        </p:spPr>
      </p:pic>
      <p:pic>
        <p:nvPicPr>
          <p:cNvPr id="69" name="Google Shape;69;p3" title="PLAGE-IMPERIAL_ouvert.png"/>
          <p:cNvPicPr preferRelativeResize="0"/>
          <p:nvPr/>
        </p:nvPicPr>
        <p:blipFill rotWithShape="1">
          <a:blip r:embed="rId5">
            <a:alphaModFix/>
          </a:blip>
          <a:srcRect b="0" l="0" r="0" t="0"/>
          <a:stretch/>
        </p:blipFill>
        <p:spPr>
          <a:xfrm>
            <a:off x="253925" y="3294219"/>
            <a:ext cx="2268000" cy="3125745"/>
          </a:xfrm>
          <a:prstGeom prst="rect">
            <a:avLst/>
          </a:prstGeom>
          <a:noFill/>
          <a:ln>
            <a:noFill/>
          </a:ln>
        </p:spPr>
      </p:pic>
      <p:pic>
        <p:nvPicPr>
          <p:cNvPr id="70" name="Google Shape;70;p3" title="PLAGE-OSSETRA_ouvert.png"/>
          <p:cNvPicPr preferRelativeResize="0"/>
          <p:nvPr/>
        </p:nvPicPr>
        <p:blipFill rotWithShape="1">
          <a:blip r:embed="rId6">
            <a:alphaModFix/>
          </a:blip>
          <a:srcRect b="0" l="0" r="0" t="0"/>
          <a:stretch/>
        </p:blipFill>
        <p:spPr>
          <a:xfrm>
            <a:off x="240525" y="6125570"/>
            <a:ext cx="2294800" cy="31627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sp>
        <p:nvSpPr>
          <p:cNvPr id="75" name="Google Shape;75;p4"/>
          <p:cNvSpPr txBox="1"/>
          <p:nvPr/>
        </p:nvSpPr>
        <p:spPr>
          <a:xfrm>
            <a:off x="2646675" y="1092365"/>
            <a:ext cx="40686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chemeClr val="lt1"/>
                </a:solidFill>
                <a:latin typeface="Roboto"/>
                <a:ea typeface="Roboto"/>
                <a:cs typeface="Roboto"/>
                <a:sym typeface="Roboto"/>
              </a:rPr>
              <a:t>Le caviar Beluga Royal est à la fois exceptionnellement rare et extraordinaire ! Ses grains sont généreusement gros, dotés d'une texture soyeuse et de teintes allant de l'argent pâle au graphite profond. En bouche, ce caviar Beluga offre une saveur d'une délicatesse suprême : veloutée, nuancée et étonnamment complexe. Sa finale est remarquablement longue, avec des notes crémeuses laissant place à des murmures de noisette avant de culminer dans une symphonie de saveurs exquises.</a:t>
            </a:r>
            <a:endParaRPr sz="1200">
              <a:solidFill>
                <a:schemeClr val="lt1"/>
              </a:solidFill>
              <a:latin typeface="Roboto"/>
              <a:ea typeface="Roboto"/>
              <a:cs typeface="Roboto"/>
              <a:sym typeface="Roboto"/>
            </a:endParaRPr>
          </a:p>
          <a:p>
            <a:pPr indent="0" lvl="0" marL="0" rtl="0" algn="l">
              <a:spcBef>
                <a:spcPts val="0"/>
              </a:spcBef>
              <a:spcAft>
                <a:spcPts val="0"/>
              </a:spcAft>
              <a:buNone/>
            </a:pPr>
            <a:r>
              <a:rPr lang="fr" sz="1200">
                <a:solidFill>
                  <a:schemeClr val="lt1"/>
                </a:solidFill>
                <a:latin typeface="Roboto"/>
                <a:ea typeface="Roboto"/>
                <a:cs typeface="Roboto"/>
                <a:sym typeface="Roboto"/>
              </a:rPr>
              <a:t>Avec le caviar Beluga Royal, vous savourez l'un des trésors culinaires les plus rares au monde.</a:t>
            </a:r>
            <a:endParaRPr sz="1200">
              <a:solidFill>
                <a:schemeClr val="lt1"/>
              </a:solidFill>
              <a:latin typeface="Roboto"/>
              <a:ea typeface="Roboto"/>
              <a:cs typeface="Roboto"/>
              <a:sym typeface="Roboto"/>
            </a:endParaRPr>
          </a:p>
        </p:txBody>
      </p:sp>
      <p:sp>
        <p:nvSpPr>
          <p:cNvPr id="76" name="Google Shape;76;p4"/>
          <p:cNvSpPr txBox="1"/>
          <p:nvPr/>
        </p:nvSpPr>
        <p:spPr>
          <a:xfrm>
            <a:off x="2641913" y="719615"/>
            <a:ext cx="48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Cabin"/>
                <a:ea typeface="Cabin"/>
                <a:cs typeface="Cabin"/>
                <a:sym typeface="Cabin"/>
              </a:rPr>
              <a:t>BELUGA ROYAL 000</a:t>
            </a:r>
            <a:endParaRPr b="1" i="0" sz="1400" u="none" cap="none" strike="noStrike">
              <a:solidFill>
                <a:schemeClr val="lt1"/>
              </a:solidFill>
              <a:latin typeface="Cabin"/>
              <a:ea typeface="Cabin"/>
              <a:cs typeface="Cabin"/>
              <a:sym typeface="Cabin"/>
            </a:endParaRPr>
          </a:p>
        </p:txBody>
      </p:sp>
      <p:pic>
        <p:nvPicPr>
          <p:cNvPr id="77" name="Google Shape;77;p4" title="PLAGE-BELUGA_ouvert.png"/>
          <p:cNvPicPr preferRelativeResize="0"/>
          <p:nvPr/>
        </p:nvPicPr>
        <p:blipFill rotWithShape="1">
          <a:blip r:embed="rId4">
            <a:alphaModFix/>
          </a:blip>
          <a:srcRect b="0" l="0" r="0" t="0"/>
          <a:stretch/>
        </p:blipFill>
        <p:spPr>
          <a:xfrm>
            <a:off x="249850" y="537550"/>
            <a:ext cx="2302349" cy="3173074"/>
          </a:xfrm>
          <a:prstGeom prst="rect">
            <a:avLst/>
          </a:prstGeom>
          <a:noFill/>
          <a:ln>
            <a:noFill/>
          </a:ln>
        </p:spPr>
      </p:pic>
      <p:sp>
        <p:nvSpPr>
          <p:cNvPr id="78" name="Google Shape;78;p4"/>
          <p:cNvSpPr txBox="1"/>
          <p:nvPr/>
        </p:nvSpPr>
        <p:spPr>
          <a:xfrm>
            <a:off x="2637150" y="3849975"/>
            <a:ext cx="48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Cabin"/>
                <a:ea typeface="Cabin"/>
                <a:cs typeface="Cabin"/>
                <a:sym typeface="Cabin"/>
              </a:rPr>
              <a:t>ALMAS DIAMOND</a:t>
            </a:r>
            <a:endParaRPr b="1" i="0" sz="1400" u="none" cap="none" strike="noStrike">
              <a:solidFill>
                <a:schemeClr val="lt1"/>
              </a:solidFill>
              <a:latin typeface="Cabin"/>
              <a:ea typeface="Cabin"/>
              <a:cs typeface="Cabin"/>
              <a:sym typeface="Cabin"/>
            </a:endParaRPr>
          </a:p>
        </p:txBody>
      </p:sp>
      <p:sp>
        <p:nvSpPr>
          <p:cNvPr id="79" name="Google Shape;79;p4"/>
          <p:cNvSpPr txBox="1"/>
          <p:nvPr/>
        </p:nvSpPr>
        <p:spPr>
          <a:xfrm>
            <a:off x="2651400" y="4185575"/>
            <a:ext cx="39972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FFFFFF"/>
                </a:solidFill>
                <a:latin typeface="Roboto"/>
                <a:ea typeface="Roboto"/>
                <a:cs typeface="Roboto"/>
                <a:sym typeface="Roboto"/>
              </a:rPr>
              <a:t>Pendant des siècles, le caviar Almas de la mer Caspienne a été réservé aux Shahs, aux Tsars et aux Sultans, ces souverains absolus qui détenaient le droit divin de savourer ces délicieuses perles. La rareté du caviar Almas réside dans sa provenance : l'esturgeon béluga albinos, qui doit atteindre l'âge vénérable de 60 ans avant que ses œufs ne puissent enfin être récoltés. Le résultat est un caviar d'une beauté à couper le souffle, avec une teinte blanche brillante qui scintille comme des diamants...</a:t>
            </a:r>
            <a:endParaRPr/>
          </a:p>
        </p:txBody>
      </p:sp>
      <p:pic>
        <p:nvPicPr>
          <p:cNvPr id="80" name="Google Shape;80;p4" title="PLAGE-ALMAS_ouvert.png"/>
          <p:cNvPicPr preferRelativeResize="0"/>
          <p:nvPr/>
        </p:nvPicPr>
        <p:blipFill rotWithShape="1">
          <a:blip r:embed="rId5">
            <a:alphaModFix/>
          </a:blip>
          <a:srcRect b="0" l="0" r="0" t="0"/>
          <a:stretch/>
        </p:blipFill>
        <p:spPr>
          <a:xfrm>
            <a:off x="249850" y="3415792"/>
            <a:ext cx="2302349" cy="317308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g3f02f68563b_0_15"/>
          <p:cNvSpPr/>
          <p:nvPr/>
        </p:nvSpPr>
        <p:spPr>
          <a:xfrm>
            <a:off x="592388" y="937150"/>
            <a:ext cx="6451500" cy="2646900"/>
          </a:xfrm>
          <a:prstGeom prst="wedgeRectCallout">
            <a:avLst>
              <a:gd fmla="val -20833" name="adj1"/>
              <a:gd fmla="val 62500" name="adj2"/>
            </a:avLst>
          </a:prstGeom>
          <a:solidFill>
            <a:srgbClr val="F8F9FA"/>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lang="fr" sz="3000">
                <a:latin typeface="Lora"/>
                <a:ea typeface="Lora"/>
                <a:cs typeface="Lora"/>
                <a:sym typeface="Lora"/>
              </a:rPr>
              <a:t>PERSONNALISATION</a:t>
            </a:r>
            <a:endParaRPr b="1" i="0" sz="3000" u="none" cap="none" strike="noStrike">
              <a:solidFill>
                <a:srgbClr val="000000"/>
              </a:solidFill>
              <a:latin typeface="Lora"/>
              <a:ea typeface="Lora"/>
              <a:cs typeface="Lora"/>
              <a:sym typeface="Lora"/>
            </a:endParaRPr>
          </a:p>
        </p:txBody>
      </p:sp>
      <p:sp>
        <p:nvSpPr>
          <p:cNvPr id="86" name="Google Shape;86;g3f02f68563b_0_15"/>
          <p:cNvSpPr txBox="1"/>
          <p:nvPr/>
        </p:nvSpPr>
        <p:spPr>
          <a:xfrm>
            <a:off x="1857600" y="2367225"/>
            <a:ext cx="4152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solidFill>
                  <a:srgbClr val="595959"/>
                </a:solidFill>
                <a:latin typeface="DM Sans"/>
                <a:ea typeface="DM Sans"/>
                <a:cs typeface="DM Sans"/>
                <a:sym typeface="DM Sans"/>
              </a:rPr>
              <a:t>BOÎTES PERSONNALISÉES / VOTRE MARQUE</a:t>
            </a:r>
            <a:endParaRPr/>
          </a:p>
        </p:txBody>
      </p:sp>
      <p:sp>
        <p:nvSpPr>
          <p:cNvPr id="87" name="Google Shape;87;g3f02f68563b_0_15"/>
          <p:cNvSpPr txBox="1"/>
          <p:nvPr/>
        </p:nvSpPr>
        <p:spPr>
          <a:xfrm>
            <a:off x="486188" y="4438650"/>
            <a:ext cx="6538800" cy="3632700"/>
          </a:xfrm>
          <a:prstGeom prst="rect">
            <a:avLst/>
          </a:prstGeom>
          <a:noFill/>
          <a:ln>
            <a:noFill/>
          </a:ln>
        </p:spPr>
        <p:txBody>
          <a:bodyPr anchorCtr="0" anchor="t" bIns="91425" lIns="91425" spcFirstLastPara="1" rIns="91425" wrap="square" tIns="91425">
            <a:spAutoFit/>
          </a:bodyPr>
          <a:lstStyle/>
          <a:p>
            <a:pPr indent="-228600" lvl="0" marL="457200" rtl="0" algn="l">
              <a:spcBef>
                <a:spcPts val="1200"/>
              </a:spcBef>
              <a:spcAft>
                <a:spcPts val="0"/>
              </a:spcAft>
              <a:buNone/>
            </a:pPr>
            <a:r>
              <a:rPr lang="fr">
                <a:solidFill>
                  <a:schemeClr val="lt1"/>
                </a:solidFill>
                <a:latin typeface="Roboto"/>
                <a:ea typeface="Roboto"/>
                <a:cs typeface="Roboto"/>
                <a:sym typeface="Roboto"/>
              </a:rPr>
              <a:t>Options de personnalisation exclusives</a:t>
            </a:r>
            <a:endParaRPr>
              <a:solidFill>
                <a:schemeClr val="lt1"/>
              </a:solidFill>
              <a:latin typeface="Roboto"/>
              <a:ea typeface="Roboto"/>
              <a:cs typeface="Roboto"/>
              <a:sym typeface="Roboto"/>
            </a:endParaRPr>
          </a:p>
          <a:p>
            <a:pPr indent="-228600" lvl="0" marL="457200" rtl="0" algn="l">
              <a:spcBef>
                <a:spcPts val="1200"/>
              </a:spcBef>
              <a:spcAft>
                <a:spcPts val="0"/>
              </a:spcAft>
              <a:buNone/>
            </a:pPr>
            <a:r>
              <a:t/>
            </a:r>
            <a:endParaRPr>
              <a:solidFill>
                <a:schemeClr val="lt1"/>
              </a:solidFill>
              <a:latin typeface="Roboto"/>
              <a:ea typeface="Roboto"/>
              <a:cs typeface="Roboto"/>
              <a:sym typeface="Roboto"/>
            </a:endParaRPr>
          </a:p>
          <a:p>
            <a:pPr indent="-228600" lvl="0" marL="457200" rtl="0" algn="l">
              <a:spcBef>
                <a:spcPts val="1200"/>
              </a:spcBef>
              <a:spcAft>
                <a:spcPts val="0"/>
              </a:spcAft>
              <a:buNone/>
            </a:pPr>
            <a:r>
              <a:rPr lang="fr">
                <a:solidFill>
                  <a:schemeClr val="lt1"/>
                </a:solidFill>
                <a:latin typeface="Roboto"/>
                <a:ea typeface="Roboto"/>
                <a:cs typeface="Roboto"/>
                <a:sym typeface="Roboto"/>
              </a:rPr>
              <a:t>Poids disponibles pour toutes nos boîtes :</a:t>
            </a:r>
            <a:endParaRPr>
              <a:solidFill>
                <a:schemeClr val="lt1"/>
              </a:solidFill>
              <a:latin typeface="Roboto"/>
              <a:ea typeface="Roboto"/>
              <a:cs typeface="Roboto"/>
              <a:sym typeface="Roboto"/>
            </a:endParaRPr>
          </a:p>
          <a:p>
            <a:pPr indent="-228600" lvl="0" marL="457200" rtl="0" algn="l">
              <a:spcBef>
                <a:spcPts val="1200"/>
              </a:spcBef>
              <a:spcAft>
                <a:spcPts val="0"/>
              </a:spcAft>
              <a:buNone/>
            </a:pPr>
            <a:r>
              <a:rPr lang="fr">
                <a:solidFill>
                  <a:schemeClr val="lt1"/>
                </a:solidFill>
                <a:latin typeface="Roboto"/>
                <a:ea typeface="Roboto"/>
                <a:cs typeface="Roboto"/>
                <a:sym typeface="Roboto"/>
              </a:rPr>
              <a:t>30g • 50g • 100g • 125g • 250g</a:t>
            </a:r>
            <a:endParaRPr>
              <a:solidFill>
                <a:schemeClr val="lt1"/>
              </a:solidFill>
              <a:latin typeface="Roboto"/>
              <a:ea typeface="Roboto"/>
              <a:cs typeface="Roboto"/>
              <a:sym typeface="Roboto"/>
            </a:endParaRPr>
          </a:p>
          <a:p>
            <a:pPr indent="-228600" lvl="0" marL="457200" rtl="0" algn="l">
              <a:spcBef>
                <a:spcPts val="1200"/>
              </a:spcBef>
              <a:spcAft>
                <a:spcPts val="0"/>
              </a:spcAft>
              <a:buNone/>
            </a:pPr>
            <a:r>
              <a:t/>
            </a:r>
            <a:endParaRPr>
              <a:solidFill>
                <a:schemeClr val="lt1"/>
              </a:solidFill>
              <a:latin typeface="Roboto"/>
              <a:ea typeface="Roboto"/>
              <a:cs typeface="Roboto"/>
              <a:sym typeface="Roboto"/>
            </a:endParaRPr>
          </a:p>
          <a:p>
            <a:pPr indent="-228600" lvl="0" marL="457200" rtl="0" algn="l">
              <a:spcBef>
                <a:spcPts val="1200"/>
              </a:spcBef>
              <a:spcAft>
                <a:spcPts val="0"/>
              </a:spcAft>
              <a:buNone/>
            </a:pPr>
            <a:r>
              <a:rPr lang="fr">
                <a:solidFill>
                  <a:schemeClr val="lt1"/>
                </a:solidFill>
                <a:latin typeface="Roboto"/>
                <a:ea typeface="Roboto"/>
                <a:cs typeface="Roboto"/>
                <a:sym typeface="Roboto"/>
              </a:rPr>
              <a:t>Personnalisation des étiquettes :</a:t>
            </a:r>
            <a:endParaRPr>
              <a:solidFill>
                <a:schemeClr val="lt1"/>
              </a:solidFill>
              <a:latin typeface="Roboto"/>
              <a:ea typeface="Roboto"/>
              <a:cs typeface="Roboto"/>
              <a:sym typeface="Roboto"/>
            </a:endParaRPr>
          </a:p>
          <a:p>
            <a:pPr indent="-317500" lvl="0" marL="457200" rtl="0" algn="l">
              <a:spcBef>
                <a:spcPts val="1200"/>
              </a:spcBef>
              <a:spcAft>
                <a:spcPts val="0"/>
              </a:spcAft>
              <a:buClr>
                <a:schemeClr val="lt1"/>
              </a:buClr>
              <a:buSzPts val="1400"/>
              <a:buFont typeface="Roboto"/>
              <a:buChar char="●"/>
            </a:pPr>
            <a:r>
              <a:rPr lang="fr">
                <a:solidFill>
                  <a:schemeClr val="lt1"/>
                </a:solidFill>
                <a:latin typeface="Roboto"/>
                <a:ea typeface="Roboto"/>
                <a:cs typeface="Roboto"/>
                <a:sym typeface="Roboto"/>
              </a:rPr>
              <a:t>Vous fournissez vos visuels</a:t>
            </a:r>
            <a:endParaRPr>
              <a:solidFill>
                <a:schemeClr val="lt1"/>
              </a:solidFill>
              <a:latin typeface="Roboto"/>
              <a:ea typeface="Roboto"/>
              <a:cs typeface="Roboto"/>
              <a:sym typeface="Roboto"/>
            </a:endParaRPr>
          </a:p>
          <a:p>
            <a:pPr indent="-317500" lvl="0" marL="457200" rtl="0" algn="l">
              <a:spcBef>
                <a:spcPts val="0"/>
              </a:spcBef>
              <a:spcAft>
                <a:spcPts val="0"/>
              </a:spcAft>
              <a:buClr>
                <a:schemeClr val="lt1"/>
              </a:buClr>
              <a:buSzPts val="1400"/>
              <a:buFont typeface="Roboto"/>
              <a:buChar char="●"/>
            </a:pPr>
            <a:r>
              <a:rPr lang="fr">
                <a:solidFill>
                  <a:schemeClr val="lt1"/>
                </a:solidFill>
                <a:latin typeface="Roboto"/>
                <a:ea typeface="Roboto"/>
                <a:cs typeface="Roboto"/>
                <a:sym typeface="Roboto"/>
              </a:rPr>
              <a:t>Frais de personnalisation + étiquetage : 500 € HT</a:t>
            </a:r>
            <a:endParaRPr>
              <a:solidFill>
                <a:schemeClr val="lt1"/>
              </a:solidFill>
              <a:latin typeface="Roboto"/>
              <a:ea typeface="Roboto"/>
              <a:cs typeface="Roboto"/>
              <a:sym typeface="Roboto"/>
            </a:endParaRPr>
          </a:p>
          <a:p>
            <a:pPr indent="0" lvl="0" marL="0" rtl="0" algn="l">
              <a:spcBef>
                <a:spcPts val="1200"/>
              </a:spcBef>
              <a:spcAft>
                <a:spcPts val="0"/>
              </a:spcAft>
              <a:buNone/>
            </a:pPr>
            <a:r>
              <a:rPr lang="fr">
                <a:solidFill>
                  <a:schemeClr val="lt1"/>
                </a:solidFill>
                <a:latin typeface="Roboto"/>
                <a:ea typeface="Roboto"/>
                <a:cs typeface="Roboto"/>
                <a:sym typeface="Roboto"/>
              </a:rPr>
              <a:t>Avantage exceptionnel :</a:t>
            </a:r>
            <a:endParaRPr>
              <a:solidFill>
                <a:schemeClr val="lt1"/>
              </a:solidFill>
              <a:latin typeface="Roboto"/>
              <a:ea typeface="Roboto"/>
              <a:cs typeface="Roboto"/>
              <a:sym typeface="Roboto"/>
            </a:endParaRPr>
          </a:p>
          <a:p>
            <a:pPr indent="0" lvl="0" marL="0" rtl="0" algn="l">
              <a:spcBef>
                <a:spcPts val="0"/>
              </a:spcBef>
              <a:spcAft>
                <a:spcPts val="0"/>
              </a:spcAft>
              <a:buNone/>
            </a:pPr>
            <a:r>
              <a:rPr lang="fr">
                <a:solidFill>
                  <a:schemeClr val="lt1"/>
                </a:solidFill>
                <a:latin typeface="Roboto"/>
                <a:ea typeface="Roboto"/>
                <a:cs typeface="Roboto"/>
                <a:sym typeface="Roboto"/>
              </a:rPr>
              <a:t>✓ Marquage offert pour toute commande annuelle allant jusqu'à 12 kg, tous caviars confondus</a:t>
            </a:r>
            <a:endParaRPr>
              <a:solidFill>
                <a:schemeClr val="lt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1" name="Shape 91"/>
        <p:cNvGrpSpPr/>
        <p:nvPr/>
      </p:nvGrpSpPr>
      <p:grpSpPr>
        <a:xfrm>
          <a:off x="0" y="0"/>
          <a:ext cx="0" cy="0"/>
          <a:chOff x="0" y="0"/>
          <a:chExt cx="0" cy="0"/>
        </a:xfrm>
      </p:grpSpPr>
      <p:pic>
        <p:nvPicPr>
          <p:cNvPr id="92" name="Google Shape;92;g3f02f68563b_0_66" title="boite_exp_restaaurant_new.png"/>
          <p:cNvPicPr preferRelativeResize="0"/>
          <p:nvPr/>
        </p:nvPicPr>
        <p:blipFill rotWithShape="1">
          <a:blip r:embed="rId3">
            <a:alphaModFix/>
          </a:blip>
          <a:srcRect b="269" l="0" r="0" t="269"/>
          <a:stretch/>
        </p:blipFill>
        <p:spPr>
          <a:xfrm rot="1207334">
            <a:off x="541243" y="1144283"/>
            <a:ext cx="5354420" cy="5325809"/>
          </a:xfrm>
          <a:prstGeom prst="rect">
            <a:avLst/>
          </a:prstGeom>
          <a:noFill/>
          <a:ln>
            <a:noFill/>
          </a:ln>
        </p:spPr>
      </p:pic>
      <p:pic>
        <p:nvPicPr>
          <p:cNvPr id="93" name="Google Shape;93;g3f02f68563b_0_66" title="boite_world2_new.png"/>
          <p:cNvPicPr preferRelativeResize="0"/>
          <p:nvPr/>
        </p:nvPicPr>
        <p:blipFill rotWithShape="1">
          <a:blip r:embed="rId4">
            <a:alphaModFix/>
          </a:blip>
          <a:srcRect b="269" l="0" r="0" t="269"/>
          <a:stretch/>
        </p:blipFill>
        <p:spPr>
          <a:xfrm rot="788863">
            <a:off x="441476" y="-1586126"/>
            <a:ext cx="5416103" cy="5387177"/>
          </a:xfrm>
          <a:prstGeom prst="rect">
            <a:avLst/>
          </a:prstGeom>
          <a:noFill/>
          <a:ln>
            <a:noFill/>
          </a:ln>
        </p:spPr>
      </p:pic>
      <p:pic>
        <p:nvPicPr>
          <p:cNvPr id="94" name="Google Shape;94;g3f02f68563b_0_66" title="ETIQUETTES_YOURBRAND_SILVER_WITHE2.png"/>
          <p:cNvPicPr preferRelativeResize="0"/>
          <p:nvPr/>
        </p:nvPicPr>
        <p:blipFill rotWithShape="1">
          <a:blip r:embed="rId5">
            <a:alphaModFix/>
          </a:blip>
          <a:srcRect b="0" l="0" r="0" t="0"/>
          <a:stretch/>
        </p:blipFill>
        <p:spPr>
          <a:xfrm rot="-1119012">
            <a:off x="2941251" y="306388"/>
            <a:ext cx="4149026" cy="4126847"/>
          </a:xfrm>
          <a:prstGeom prst="rect">
            <a:avLst/>
          </a:prstGeom>
          <a:noFill/>
          <a:ln>
            <a:noFill/>
          </a:ln>
        </p:spPr>
      </p:pic>
      <p:pic>
        <p:nvPicPr>
          <p:cNvPr id="95" name="Google Shape;95;g3f02f68563b_0_66" title="boite_exp_miramar_new.png"/>
          <p:cNvPicPr preferRelativeResize="0"/>
          <p:nvPr/>
        </p:nvPicPr>
        <p:blipFill rotWithShape="1">
          <a:blip r:embed="rId6">
            <a:alphaModFix/>
          </a:blip>
          <a:srcRect b="0" l="0" r="0" t="0"/>
          <a:stretch/>
        </p:blipFill>
        <p:spPr>
          <a:xfrm rot="1558911">
            <a:off x="2720650" y="2756852"/>
            <a:ext cx="5157076" cy="5157076"/>
          </a:xfrm>
          <a:prstGeom prst="rect">
            <a:avLst/>
          </a:prstGeom>
          <a:noFill/>
          <a:ln>
            <a:noFill/>
          </a:ln>
        </p:spPr>
      </p:pic>
      <p:pic>
        <p:nvPicPr>
          <p:cNvPr id="96" name="Google Shape;96;g3f02f68563b_0_66" title="boite_exp_lun3_new.png"/>
          <p:cNvPicPr preferRelativeResize="0"/>
          <p:nvPr/>
        </p:nvPicPr>
        <p:blipFill rotWithShape="1">
          <a:blip r:embed="rId7">
            <a:alphaModFix/>
          </a:blip>
          <a:srcRect b="0" l="0" r="0" t="0"/>
          <a:stretch/>
        </p:blipFill>
        <p:spPr>
          <a:xfrm rot="1040542">
            <a:off x="3939000" y="2615500"/>
            <a:ext cx="5947950" cy="5947950"/>
          </a:xfrm>
          <a:prstGeom prst="rect">
            <a:avLst/>
          </a:prstGeom>
          <a:noFill/>
          <a:ln>
            <a:noFill/>
          </a:ln>
        </p:spPr>
      </p:pic>
      <p:pic>
        <p:nvPicPr>
          <p:cNvPr id="97" name="Google Shape;97;g3f02f68563b_0_66" title="boite_exp_green2_new.png"/>
          <p:cNvPicPr preferRelativeResize="0"/>
          <p:nvPr/>
        </p:nvPicPr>
        <p:blipFill rotWithShape="1">
          <a:blip r:embed="rId8">
            <a:alphaModFix/>
          </a:blip>
          <a:srcRect b="0" l="0" r="0" t="0"/>
          <a:stretch/>
        </p:blipFill>
        <p:spPr>
          <a:xfrm rot="446235">
            <a:off x="-2326175" y="2023888"/>
            <a:ext cx="6091648" cy="6091648"/>
          </a:xfrm>
          <a:prstGeom prst="rect">
            <a:avLst/>
          </a:prstGeom>
          <a:noFill/>
          <a:ln>
            <a:noFill/>
          </a:ln>
        </p:spPr>
      </p:pic>
      <p:pic>
        <p:nvPicPr>
          <p:cNvPr id="98" name="Google Shape;98;g3f02f68563b_0_66" title="boite_champagne_com_de_montecarlo_new.png"/>
          <p:cNvPicPr preferRelativeResize="0"/>
          <p:nvPr/>
        </p:nvPicPr>
        <p:blipFill rotWithShape="1">
          <a:blip r:embed="rId9">
            <a:alphaModFix/>
          </a:blip>
          <a:srcRect b="0" l="0" r="0" t="0"/>
          <a:stretch/>
        </p:blipFill>
        <p:spPr>
          <a:xfrm rot="-1002578">
            <a:off x="-2213974" y="-1382589"/>
            <a:ext cx="6091650" cy="6091650"/>
          </a:xfrm>
          <a:prstGeom prst="rect">
            <a:avLst/>
          </a:prstGeom>
          <a:noFill/>
          <a:ln>
            <a:noFill/>
          </a:ln>
        </p:spPr>
      </p:pic>
      <p:pic>
        <p:nvPicPr>
          <p:cNvPr id="99" name="Google Shape;99;g3f02f68563b_0_66" title="boite_exp_club_golf_new.png"/>
          <p:cNvPicPr preferRelativeResize="0"/>
          <p:nvPr/>
        </p:nvPicPr>
        <p:blipFill rotWithShape="1">
          <a:blip r:embed="rId10">
            <a:alphaModFix/>
          </a:blip>
          <a:srcRect b="0" l="0" r="0" t="0"/>
          <a:stretch/>
        </p:blipFill>
        <p:spPr>
          <a:xfrm rot="936068">
            <a:off x="2897900" y="-2544538"/>
            <a:ext cx="8168100" cy="8168100"/>
          </a:xfrm>
          <a:prstGeom prst="rect">
            <a:avLst/>
          </a:prstGeom>
          <a:noFill/>
          <a:ln>
            <a:noFill/>
          </a:ln>
        </p:spPr>
      </p:pic>
      <p:sp>
        <p:nvSpPr>
          <p:cNvPr id="100" name="Google Shape;100;g3f02f68563b_0_66"/>
          <p:cNvSpPr/>
          <p:nvPr/>
        </p:nvSpPr>
        <p:spPr>
          <a:xfrm>
            <a:off x="646200" y="8016125"/>
            <a:ext cx="6267600" cy="1981200"/>
          </a:xfrm>
          <a:prstGeom prst="rect">
            <a:avLst/>
          </a:prstGeom>
          <a:solidFill>
            <a:schemeClr val="dk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g3f02f68563b_0_66"/>
          <p:cNvSpPr txBox="1"/>
          <p:nvPr/>
        </p:nvSpPr>
        <p:spPr>
          <a:xfrm>
            <a:off x="867350" y="8452625"/>
            <a:ext cx="54762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100"/>
              <a:buFont typeface="Arial"/>
              <a:buNone/>
            </a:pPr>
            <a:r>
              <a:rPr b="0" i="0" lang="fr" sz="1200" u="none" cap="none" strike="noStrike">
                <a:solidFill>
                  <a:srgbClr val="B7B7B7"/>
                </a:solidFill>
                <a:latin typeface="Roboto"/>
                <a:ea typeface="Roboto"/>
                <a:cs typeface="Roboto"/>
                <a:sym typeface="Roboto"/>
              </a:rPr>
              <a:t>C.A.R.A.- Sarl </a:t>
            </a:r>
            <a:br>
              <a:rPr b="0" i="0" lang="fr" sz="1200" u="none" cap="none" strike="noStrike">
                <a:solidFill>
                  <a:srgbClr val="B7B7B7"/>
                </a:solidFill>
                <a:latin typeface="Roboto"/>
                <a:ea typeface="Roboto"/>
                <a:cs typeface="Roboto"/>
                <a:sym typeface="Roboto"/>
              </a:rPr>
            </a:br>
            <a:r>
              <a:rPr b="0" i="0" lang="fr" sz="1200" u="none" cap="none" strike="noStrike">
                <a:solidFill>
                  <a:srgbClr val="B7B7B7"/>
                </a:solidFill>
                <a:latin typeface="Roboto"/>
                <a:ea typeface="Roboto"/>
                <a:cs typeface="Roboto"/>
                <a:sym typeface="Roboto"/>
              </a:rPr>
              <a:t>3, Boulevard Princesse Charlotte 98000 - Principality of Monaco  </a:t>
            </a:r>
            <a:br>
              <a:rPr b="0" i="0" lang="fr" sz="1200" u="none" cap="none" strike="noStrike">
                <a:solidFill>
                  <a:srgbClr val="B7B7B7"/>
                </a:solidFill>
                <a:latin typeface="Roboto"/>
                <a:ea typeface="Roboto"/>
                <a:cs typeface="Roboto"/>
                <a:sym typeface="Roboto"/>
              </a:rPr>
            </a:br>
            <a:r>
              <a:rPr b="0" i="0" lang="fr" sz="1200" u="none" cap="none" strike="noStrike">
                <a:solidFill>
                  <a:srgbClr val="B7B7B7"/>
                </a:solidFill>
                <a:latin typeface="Roboto"/>
                <a:ea typeface="Roboto"/>
                <a:cs typeface="Roboto"/>
                <a:sym typeface="Roboto"/>
              </a:rPr>
              <a:t>TVA FR80000164276 | Tél: +377 99 92 50 72</a:t>
            </a:r>
            <a:endParaRPr b="0" i="0" sz="1200" u="none" cap="none" strike="noStrike">
              <a:solidFill>
                <a:srgbClr val="B7B7B7"/>
              </a:solidFill>
              <a:latin typeface="Roboto"/>
              <a:ea typeface="Roboto"/>
              <a:cs typeface="Roboto"/>
              <a:sym typeface="Roboto"/>
            </a:endParaRPr>
          </a:p>
          <a:p>
            <a:pPr indent="0" lvl="0" marL="0" marR="0" rtl="0" algn="ctr">
              <a:lnSpc>
                <a:spcPct val="100000"/>
              </a:lnSpc>
              <a:spcBef>
                <a:spcPts val="0"/>
              </a:spcBef>
              <a:spcAft>
                <a:spcPts val="0"/>
              </a:spcAft>
              <a:buClr>
                <a:schemeClr val="dk1"/>
              </a:buClr>
              <a:buSzPts val="1100"/>
              <a:buFont typeface="Arial"/>
              <a:buNone/>
            </a:pPr>
            <a:r>
              <a:rPr b="0" i="0" lang="fr" sz="1200" u="none" cap="none" strike="noStrike">
                <a:solidFill>
                  <a:srgbClr val="B7B7B7"/>
                </a:solidFill>
                <a:latin typeface="Roboto"/>
                <a:ea typeface="Roboto"/>
                <a:cs typeface="Roboto"/>
                <a:sym typeface="Roboto"/>
              </a:rPr>
              <a:t>www.pakoff.com - info@pakoff.com</a:t>
            </a:r>
            <a:endParaRPr b="0" i="0" sz="1200" u="none" cap="none" strike="noStrike">
              <a:solidFill>
                <a:srgbClr val="B7B7B7"/>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B7B7B7"/>
              </a:solidFill>
              <a:latin typeface="Roboto"/>
              <a:ea typeface="Roboto"/>
              <a:cs typeface="Roboto"/>
              <a:sym typeface="Roboto"/>
            </a:endParaRPr>
          </a:p>
        </p:txBody>
      </p:sp>
      <p:pic>
        <p:nvPicPr>
          <p:cNvPr id="102" name="Google Shape;102;g3f02f68563b_0_66" title="boite_exp_lamborghini_new.png"/>
          <p:cNvPicPr preferRelativeResize="0"/>
          <p:nvPr/>
        </p:nvPicPr>
        <p:blipFill rotWithShape="1">
          <a:blip r:embed="rId11">
            <a:alphaModFix/>
          </a:blip>
          <a:srcRect b="0" l="0" r="0" t="0"/>
          <a:stretch/>
        </p:blipFill>
        <p:spPr>
          <a:xfrm rot="-962426">
            <a:off x="-412862" y="2623299"/>
            <a:ext cx="6084727" cy="608472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